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7" r:id="rId2"/>
    <p:sldId id="263" r:id="rId3"/>
    <p:sldId id="286" r:id="rId4"/>
    <p:sldId id="300" r:id="rId5"/>
    <p:sldId id="287" r:id="rId6"/>
    <p:sldId id="301" r:id="rId7"/>
    <p:sldId id="292" r:id="rId8"/>
    <p:sldId id="302" r:id="rId9"/>
    <p:sldId id="288" r:id="rId10"/>
    <p:sldId id="289" r:id="rId11"/>
    <p:sldId id="266" r:id="rId12"/>
    <p:sldId id="303" r:id="rId13"/>
    <p:sldId id="290" r:id="rId14"/>
    <p:sldId id="304" r:id="rId15"/>
    <p:sldId id="291" r:id="rId16"/>
    <p:sldId id="279" r:id="rId17"/>
    <p:sldId id="281" r:id="rId18"/>
    <p:sldId id="305" r:id="rId19"/>
    <p:sldId id="282" r:id="rId20"/>
    <p:sldId id="306" r:id="rId21"/>
    <p:sldId id="280" r:id="rId22"/>
    <p:sldId id="273" r:id="rId23"/>
    <p:sldId id="283" r:id="rId24"/>
    <p:sldId id="307" r:id="rId25"/>
    <p:sldId id="284" r:id="rId26"/>
    <p:sldId id="308" r:id="rId27"/>
    <p:sldId id="285" r:id="rId28"/>
    <p:sldId id="276" r:id="rId29"/>
    <p:sldId id="294" r:id="rId30"/>
    <p:sldId id="309" r:id="rId31"/>
    <p:sldId id="295" r:id="rId32"/>
    <p:sldId id="293" r:id="rId33"/>
    <p:sldId id="311" r:id="rId34"/>
    <p:sldId id="296" r:id="rId35"/>
    <p:sldId id="312" r:id="rId36"/>
    <p:sldId id="297" r:id="rId37"/>
    <p:sldId id="278" r:id="rId38"/>
    <p:sldId id="298" r:id="rId39"/>
    <p:sldId id="313" r:id="rId40"/>
    <p:sldId id="299" r:id="rId41"/>
    <p:sldId id="314" r:id="rId42"/>
  </p:sldIdLst>
  <p:sldSz cx="12192000" cy="6858000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E5EDDE-1697-4BF6-9EC4-668029EAD6D4}" v="51" dt="2023-05-26T00:15:21.3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48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y Johnson" userId="0b360271-80d0-4bdb-9547-5d87bee606c5" providerId="ADAL" clId="{DBE5EDDE-1697-4BF6-9EC4-668029EAD6D4}"/>
    <pc:docChg chg="undo custSel addSld delSld modSld">
      <pc:chgData name="Carly Johnson" userId="0b360271-80d0-4bdb-9547-5d87bee606c5" providerId="ADAL" clId="{DBE5EDDE-1697-4BF6-9EC4-668029EAD6D4}" dt="2023-05-26T00:15:21.354" v="87" actId="20577"/>
      <pc:docMkLst>
        <pc:docMk/>
      </pc:docMkLst>
      <pc:sldChg chg="addSp modSp mod modAnim">
        <pc:chgData name="Carly Johnson" userId="0b360271-80d0-4bdb-9547-5d87bee606c5" providerId="ADAL" clId="{DBE5EDDE-1697-4BF6-9EC4-668029EAD6D4}" dt="2023-05-26T00:12:11.923" v="30"/>
        <pc:sldMkLst>
          <pc:docMk/>
          <pc:sldMk cId="1820916955" sldId="286"/>
        </pc:sldMkLst>
        <pc:spChg chg="add mod">
          <ac:chgData name="Carly Johnson" userId="0b360271-80d0-4bdb-9547-5d87bee606c5" providerId="ADAL" clId="{DBE5EDDE-1697-4BF6-9EC4-668029EAD6D4}" dt="2023-05-26T00:11:25.083" v="28" actId="1076"/>
          <ac:spMkLst>
            <pc:docMk/>
            <pc:sldMk cId="1820916955" sldId="286"/>
            <ac:spMk id="3" creationId="{C6C414E9-2430-9485-CEFF-BD40C97FC516}"/>
          </ac:spMkLst>
        </pc:spChg>
        <pc:spChg chg="mod">
          <ac:chgData name="Carly Johnson" userId="0b360271-80d0-4bdb-9547-5d87bee606c5" providerId="ADAL" clId="{DBE5EDDE-1697-4BF6-9EC4-668029EAD6D4}" dt="2023-05-26T00:10:39.688" v="2" actId="20577"/>
          <ac:spMkLst>
            <pc:docMk/>
            <pc:sldMk cId="1820916955" sldId="286"/>
            <ac:spMk id="6" creationId="{A578588C-A4AC-ED17-EE44-170FFB4E231B}"/>
          </ac:spMkLst>
        </pc:spChg>
      </pc:sldChg>
      <pc:sldChg chg="addSp modSp mod modAnim">
        <pc:chgData name="Carly Johnson" userId="0b360271-80d0-4bdb-9547-5d87bee606c5" providerId="ADAL" clId="{DBE5EDDE-1697-4BF6-9EC4-668029EAD6D4}" dt="2023-05-26T00:15:21.354" v="87" actId="20577"/>
        <pc:sldMkLst>
          <pc:docMk/>
          <pc:sldMk cId="2123699577" sldId="287"/>
        </pc:sldMkLst>
        <pc:spChg chg="add mod">
          <ac:chgData name="Carly Johnson" userId="0b360271-80d0-4bdb-9547-5d87bee606c5" providerId="ADAL" clId="{DBE5EDDE-1697-4BF6-9EC4-668029EAD6D4}" dt="2023-05-26T00:15:12.727" v="85" actId="1076"/>
          <ac:spMkLst>
            <pc:docMk/>
            <pc:sldMk cId="2123699577" sldId="287"/>
            <ac:spMk id="3" creationId="{99FD02B4-2F9F-AFF1-A27E-C61BFC65BBDA}"/>
          </ac:spMkLst>
        </pc:spChg>
        <pc:spChg chg="add mod">
          <ac:chgData name="Carly Johnson" userId="0b360271-80d0-4bdb-9547-5d87bee606c5" providerId="ADAL" clId="{DBE5EDDE-1697-4BF6-9EC4-668029EAD6D4}" dt="2023-05-26T00:15:21.354" v="87" actId="20577"/>
          <ac:spMkLst>
            <pc:docMk/>
            <pc:sldMk cId="2123699577" sldId="287"/>
            <ac:spMk id="5" creationId="{5F7EC477-A748-799E-B59D-E7DD525BD5C4}"/>
          </ac:spMkLst>
        </pc:spChg>
      </pc:sldChg>
      <pc:sldChg chg="add del">
        <pc:chgData name="Carly Johnson" userId="0b360271-80d0-4bdb-9547-5d87bee606c5" providerId="ADAL" clId="{DBE5EDDE-1697-4BF6-9EC4-668029EAD6D4}" dt="2023-05-26T00:12:35.856" v="32" actId="2696"/>
        <pc:sldMkLst>
          <pc:docMk/>
          <pc:sldMk cId="1127390284" sldId="30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35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5/26/2023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633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5/26/2023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009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5/26/2023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491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5/26/2023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47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5/26/2023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54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526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66999"/>
            <a:ext cx="5157787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183188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5/26/2023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96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41CFF-90C9-47B3-9DA1-F2BF8D839F7E}" type="datetime1">
              <a:rPr lang="en-US" smtClean="0"/>
              <a:t>5/26/2023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945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5/26/2023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428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5/26/2023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5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5/26/2023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586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1CB7E8AE-A3AC-4BB7-A5C6-F00EC697B265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54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9450"/>
            <a:ext cx="10515600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5/26/2023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626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51" r:id="rId8"/>
    <p:sldLayoutId id="2147483752" r:id="rId9"/>
    <p:sldLayoutId id="2147483753" r:id="rId10"/>
    <p:sldLayoutId id="21474837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E644DE9-8D09-43E2-BA69-F57482CFC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C23C919-B32E-40FF-B3D8-631316E84E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1B17B84-F8A7-4053-9C9D-91E3CA7FFE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0"/>
            <a:ext cx="12188951" cy="6858000"/>
          </a:xfrm>
          <a:prstGeom prst="rect">
            <a:avLst/>
          </a:prstGeom>
          <a:blipFill dpi="0" rotWithShape="1">
            <a:blip r:embed="rId2">
              <a:alphaModFix amt="30000"/>
              <a:lum bright="70000" contrast="-70000"/>
            </a:blip>
            <a:srcRect/>
            <a:tile tx="889000" ty="0" sx="100000" sy="100000" flip="xy" algn="t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8360" y="918745"/>
            <a:ext cx="10815320" cy="5020509"/>
          </a:xfrm>
        </p:spPr>
        <p:txBody>
          <a:bodyPr>
            <a:normAutofit/>
          </a:bodyPr>
          <a:lstStyle/>
          <a:p>
            <a: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DAILY REVIEW</a:t>
            </a:r>
            <a:b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Elements of Drama </a:t>
            </a:r>
            <a:b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5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122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MOOD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3932237" cy="3354398"/>
          </a:xfrm>
        </p:spPr>
        <p:txBody>
          <a:bodyPr>
            <a:norm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Mood is the overall feeling or emotion that a performance may evoke. 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1589816D-07BE-EE3E-92E9-BAD27D3D01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877271"/>
            <a:ext cx="5334000" cy="35495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0730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934109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– </a:t>
            </a: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3932237" cy="3354398"/>
          </a:xfrm>
        </p:spPr>
        <p:txBody>
          <a:bodyPr>
            <a:norm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 is the overall feeling or emotion that a performance may evoke. 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1589816D-07BE-EE3E-92E9-BAD27D3D01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877271"/>
            <a:ext cx="5334000" cy="35495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6298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MOOD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3932237" cy="3354398"/>
          </a:xfrm>
        </p:spPr>
        <p:txBody>
          <a:bodyPr>
            <a:norm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Mood is the overall feeling or emotion that a performance may evoke. 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1589816D-07BE-EE3E-92E9-BAD27D3D01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877271"/>
            <a:ext cx="5334000" cy="35495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27534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MOOD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3932237" cy="3354398"/>
          </a:xfrm>
        </p:spPr>
        <p:txBody>
          <a:bodyPr>
            <a:norm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Mood is the overall feeling or _____ that a performance may evoke. 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1589816D-07BE-EE3E-92E9-BAD27D3D01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877271"/>
            <a:ext cx="5334000" cy="35495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2859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MOOD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3932237" cy="3354398"/>
          </a:xfrm>
        </p:spPr>
        <p:txBody>
          <a:bodyPr>
            <a:norm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Mood is the overall feeling or emotion that a performance may evoke. 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1589816D-07BE-EE3E-92E9-BAD27D3D01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877271"/>
            <a:ext cx="5334000" cy="35495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535038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3932237" cy="2036443"/>
          </a:xfrm>
        </p:spPr>
        <p:txBody>
          <a:bodyPr>
            <a:norm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Element of Drama is the overall feeling or emotion that a performance may evoke. 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1589816D-07BE-EE3E-92E9-BAD27D3D01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877271"/>
            <a:ext cx="5334000" cy="354953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997F460-EB42-240C-00DE-EC0213F08D80}"/>
              </a:ext>
            </a:extLst>
          </p:cNvPr>
          <p:cNvSpPr txBox="1"/>
          <p:nvPr/>
        </p:nvSpPr>
        <p:spPr>
          <a:xfrm>
            <a:off x="1793438" y="1027102"/>
            <a:ext cx="1863306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MOOD</a:t>
            </a:r>
            <a:endParaRPr lang="en-AU" sz="3100" b="1" dirty="0"/>
          </a:p>
        </p:txBody>
      </p:sp>
    </p:spTree>
    <p:extLst>
      <p:ext uri="{BB962C8B-B14F-4D97-AF65-F5344CB8AC3E}">
        <p14:creationId xmlns:p14="http://schemas.microsoft.com/office/powerpoint/2010/main" val="248588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188" y="436356"/>
            <a:ext cx="5089735" cy="1600200"/>
          </a:xfrm>
        </p:spPr>
        <p:txBody>
          <a:bodyPr>
            <a:noAutofit/>
          </a:bodyPr>
          <a:lstStyle/>
          <a:p>
            <a:pPr algn="ctr"/>
            <a: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Elements of Drama -</a:t>
            </a:r>
            <a:b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36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6983" y="2400709"/>
            <a:ext cx="5460521" cy="996351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Sound can enhance the performance by building tension.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A00D2D22-1C15-D117-3008-3E158102B5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486" y="2036556"/>
            <a:ext cx="5343675" cy="278352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7">
            <a:extLst>
              <a:ext uri="{FF2B5EF4-FFF2-40B4-BE49-F238E27FC236}">
                <a16:creationId xmlns:a16="http://schemas.microsoft.com/office/drawing/2014/main" id="{DE889A66-F43A-E7DC-F5AD-94B19CFBBD33}"/>
              </a:ext>
            </a:extLst>
          </p:cNvPr>
          <p:cNvSpPr txBox="1">
            <a:spLocks/>
          </p:cNvSpPr>
          <p:nvPr/>
        </p:nvSpPr>
        <p:spPr>
          <a:xfrm>
            <a:off x="1042936" y="770566"/>
            <a:ext cx="3932237" cy="8609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AU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en-AU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243201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188" y="436356"/>
            <a:ext cx="5089735" cy="1202663"/>
          </a:xfrm>
        </p:spPr>
        <p:txBody>
          <a:bodyPr>
            <a:noAutofit/>
          </a:bodyPr>
          <a:lstStyle/>
          <a:p>
            <a:pPr algn="ctr"/>
            <a: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Elements of Drama -</a:t>
            </a:r>
            <a:b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36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6983" y="2400709"/>
            <a:ext cx="5460521" cy="996351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 can enhance the performance by building tension?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A00D2D22-1C15-D117-3008-3E158102B5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486" y="2036556"/>
            <a:ext cx="5343675" cy="27835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51660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188" y="436356"/>
            <a:ext cx="5089735" cy="1600200"/>
          </a:xfrm>
        </p:spPr>
        <p:txBody>
          <a:bodyPr>
            <a:noAutofit/>
          </a:bodyPr>
          <a:lstStyle/>
          <a:p>
            <a:pPr algn="ctr"/>
            <a: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Elements of Drama -</a:t>
            </a:r>
            <a:b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36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6983" y="2400709"/>
            <a:ext cx="5460521" cy="996351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Sound can enhance the performance by building tension.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A00D2D22-1C15-D117-3008-3E158102B5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486" y="2036556"/>
            <a:ext cx="5343675" cy="278352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7">
            <a:extLst>
              <a:ext uri="{FF2B5EF4-FFF2-40B4-BE49-F238E27FC236}">
                <a16:creationId xmlns:a16="http://schemas.microsoft.com/office/drawing/2014/main" id="{DE889A66-F43A-E7DC-F5AD-94B19CFBBD33}"/>
              </a:ext>
            </a:extLst>
          </p:cNvPr>
          <p:cNvSpPr txBox="1">
            <a:spLocks/>
          </p:cNvSpPr>
          <p:nvPr/>
        </p:nvSpPr>
        <p:spPr>
          <a:xfrm>
            <a:off x="1042936" y="770566"/>
            <a:ext cx="3932237" cy="8609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AU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en-AU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9135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188" y="436356"/>
            <a:ext cx="5089735" cy="1600200"/>
          </a:xfrm>
        </p:spPr>
        <p:txBody>
          <a:bodyPr>
            <a:noAutofit/>
          </a:bodyPr>
          <a:lstStyle/>
          <a:p>
            <a:pPr algn="ctr"/>
            <a: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Elements of Drama –</a:t>
            </a:r>
            <a:b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endParaRPr lang="en-AU" sz="36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6983" y="2400709"/>
            <a:ext cx="5460521" cy="996351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Sound can enhance the performance by building ______?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A00D2D22-1C15-D117-3008-3E158102B5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486" y="2036556"/>
            <a:ext cx="5343675" cy="27835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7520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3464"/>
            <a:ext cx="3932237" cy="3354398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is the frame directing the attention of the audience &amp; between performers. 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also the concentration and belief of the performer.</a:t>
            </a:r>
          </a:p>
        </p:txBody>
      </p:sp>
      <p:pic>
        <p:nvPicPr>
          <p:cNvPr id="2" name="Content Placeholder 1" descr="Opera Theatre of St. Louis Plans To Focus On Diversity In Training And  Hiring | STLPR">
            <a:extLst>
              <a:ext uri="{FF2B5EF4-FFF2-40B4-BE49-F238E27FC236}">
                <a16:creationId xmlns:a16="http://schemas.microsoft.com/office/drawing/2014/main" id="{B952DB9F-A553-2560-631C-0A9CA6BD50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394" y="1966118"/>
            <a:ext cx="5577235" cy="29257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85813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188" y="436356"/>
            <a:ext cx="5089735" cy="1600200"/>
          </a:xfrm>
        </p:spPr>
        <p:txBody>
          <a:bodyPr>
            <a:noAutofit/>
          </a:bodyPr>
          <a:lstStyle/>
          <a:p>
            <a:pPr algn="ctr"/>
            <a: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Elements of Drama -</a:t>
            </a:r>
            <a:b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36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6983" y="2400709"/>
            <a:ext cx="5460521" cy="996351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Sound can enhance the performance by building tension.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A00D2D22-1C15-D117-3008-3E158102B5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486" y="2036556"/>
            <a:ext cx="5343675" cy="278352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7">
            <a:extLst>
              <a:ext uri="{FF2B5EF4-FFF2-40B4-BE49-F238E27FC236}">
                <a16:creationId xmlns:a16="http://schemas.microsoft.com/office/drawing/2014/main" id="{DE889A66-F43A-E7DC-F5AD-94B19CFBBD33}"/>
              </a:ext>
            </a:extLst>
          </p:cNvPr>
          <p:cNvSpPr txBox="1">
            <a:spLocks/>
          </p:cNvSpPr>
          <p:nvPr/>
        </p:nvSpPr>
        <p:spPr>
          <a:xfrm>
            <a:off x="1042936" y="770566"/>
            <a:ext cx="3932237" cy="8609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AU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en-AU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406530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3068" y="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188" y="436356"/>
            <a:ext cx="5089735" cy="1600200"/>
          </a:xfrm>
        </p:spPr>
        <p:txBody>
          <a:bodyPr>
            <a:noAutofit/>
          </a:bodyPr>
          <a:lstStyle/>
          <a:p>
            <a:pPr algn="ctr"/>
            <a: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Elements of Drama -</a:t>
            </a:r>
            <a:b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36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6983" y="2400709"/>
            <a:ext cx="5460521" cy="996351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Element of Drama can enhance the performance by building tension?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A00D2D22-1C15-D117-3008-3E158102B5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486" y="2036556"/>
            <a:ext cx="5343675" cy="278352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7">
            <a:extLst>
              <a:ext uri="{FF2B5EF4-FFF2-40B4-BE49-F238E27FC236}">
                <a16:creationId xmlns:a16="http://schemas.microsoft.com/office/drawing/2014/main" id="{DE889A66-F43A-E7DC-F5AD-94B19CFBBD33}"/>
              </a:ext>
            </a:extLst>
          </p:cNvPr>
          <p:cNvSpPr txBox="1">
            <a:spLocks/>
          </p:cNvSpPr>
          <p:nvPr/>
        </p:nvSpPr>
        <p:spPr>
          <a:xfrm>
            <a:off x="899969" y="1000464"/>
            <a:ext cx="3932237" cy="8609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AU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en-AU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911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3932237" cy="3886210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Space is the way the performance area is used to communicate meaning.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6502A45C-C18D-E97F-3DF4-A05362A8B4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358" y="1437909"/>
            <a:ext cx="5982099" cy="3980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62386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951362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3932237" cy="3443884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 is the way the performance area is used to communicate meaning.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6502A45C-C18D-E97F-3DF4-A05362A8B4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358" y="1437909"/>
            <a:ext cx="5982099" cy="3980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13195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0" y="1974840"/>
            <a:ext cx="4658415" cy="3886210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Space is the way the performance area is used to communicate meaning.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6502A45C-C18D-E97F-3DF4-A05362A8B4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358" y="1437909"/>
            <a:ext cx="5982099" cy="3980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64130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9947" y="1974840"/>
            <a:ext cx="4839419" cy="3443884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Space is the way the performance area is used to communicate ________.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6502A45C-C18D-E97F-3DF4-A05362A8B4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358" y="1437909"/>
            <a:ext cx="5982099" cy="3980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86387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4649789" cy="3886210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Space is the way the performance area is used to communicate meaning.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6502A45C-C18D-E97F-3DF4-A05362A8B4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358" y="1437909"/>
            <a:ext cx="5982099" cy="3980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77583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 fontScale="90000"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0188" y="1974840"/>
            <a:ext cx="4543299" cy="1717065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Element of Drama refers to the way the performance area is used to communicate meaning.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6502A45C-C18D-E97F-3DF4-A05362A8B4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358" y="1437909"/>
            <a:ext cx="5982099" cy="398081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7">
            <a:extLst>
              <a:ext uri="{FF2B5EF4-FFF2-40B4-BE49-F238E27FC236}">
                <a16:creationId xmlns:a16="http://schemas.microsoft.com/office/drawing/2014/main" id="{B0C9E56E-73AB-3562-21F7-48993BE4EEFF}"/>
              </a:ext>
            </a:extLst>
          </p:cNvPr>
          <p:cNvSpPr txBox="1">
            <a:spLocks/>
          </p:cNvSpPr>
          <p:nvPr/>
        </p:nvSpPr>
        <p:spPr>
          <a:xfrm>
            <a:off x="710188" y="556943"/>
            <a:ext cx="3932237" cy="8609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AU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r>
              <a:rPr lang="en-AU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76724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TENSION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4166710" cy="3429010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Tension is the suspense that holds an audience’s attention as a performance unfolds.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release of tension may have a comic or a dramatic effect.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496FD34-7E5B-582A-1CCE-B5949050DF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011" y="1413683"/>
            <a:ext cx="5692140" cy="40292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62237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4166710" cy="1600200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 is the suspense that holds an audience’s attention as a performance unfolds.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496FD34-7E5B-582A-1CCE-B5949050DF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011" y="1413683"/>
            <a:ext cx="5692140" cy="40292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01485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072132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3464"/>
            <a:ext cx="3932237" cy="3354398"/>
          </a:xfrm>
        </p:spPr>
        <p:txBody>
          <a:bodyPr>
            <a:normAutofit lnSpcReduction="10000"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 is the frame directing the attention of the audience &amp; between performers. 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also the concentration and belief of the performer.</a:t>
            </a:r>
          </a:p>
        </p:txBody>
      </p:sp>
      <p:pic>
        <p:nvPicPr>
          <p:cNvPr id="2" name="Content Placeholder 1" descr="Opera Theatre of St. Louis Plans To Focus On Diversity In Training And  Hiring | STLPR">
            <a:extLst>
              <a:ext uri="{FF2B5EF4-FFF2-40B4-BE49-F238E27FC236}">
                <a16:creationId xmlns:a16="http://schemas.microsoft.com/office/drawing/2014/main" id="{B952DB9F-A553-2560-631C-0A9CA6BD50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394" y="1966118"/>
            <a:ext cx="5577235" cy="292576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6C414E9-2430-9485-CEFF-BD40C97FC516}"/>
              </a:ext>
            </a:extLst>
          </p:cNvPr>
          <p:cNvSpPr txBox="1"/>
          <p:nvPr/>
        </p:nvSpPr>
        <p:spPr>
          <a:xfrm>
            <a:off x="836611" y="1966118"/>
            <a:ext cx="10437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endParaRPr lang="en-AU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916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TENSION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4166710" cy="3429010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Tension is the suspense that holds an audience’s attention as a performance unfolds.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496FD34-7E5B-582A-1CCE-B5949050DF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011" y="1413683"/>
            <a:ext cx="5692140" cy="40292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54748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TENSION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4166710" cy="1536111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Tension is the _______ that holds an audience’s attention as a performance unfolds.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496FD34-7E5B-582A-1CCE-B5949050DF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011" y="1413683"/>
            <a:ext cx="5692140" cy="40292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18354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4166710" cy="3429010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release of ______ may have a comic or a dramatic effect.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496FD34-7E5B-582A-1CCE-B5949050DF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011" y="1413683"/>
            <a:ext cx="5692140" cy="40292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59555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TENSION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4166710" cy="3429010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release of tension may have a comic or a dramatic effect.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496FD34-7E5B-582A-1CCE-B5949050DF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011" y="1413683"/>
            <a:ext cx="5692140" cy="40292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75296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TENSION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4166710" cy="3429010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release of tension may have a comic or a ______ effect.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496FD34-7E5B-582A-1CCE-B5949050DF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011" y="1413683"/>
            <a:ext cx="5692140" cy="40292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34980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TENSION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4840"/>
            <a:ext cx="4166710" cy="3429010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release of tension may have a comic or a dramatic effect.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496FD34-7E5B-582A-1CCE-B5949050DF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011" y="1413683"/>
            <a:ext cx="5692140" cy="40292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41094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226358"/>
          </a:xfrm>
        </p:spPr>
        <p:txBody>
          <a:bodyPr>
            <a:normAutofit fontScale="90000"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–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1600998"/>
            <a:ext cx="4460008" cy="3429010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Element of Drama is the suspense that holds an audience’s attention as a performance unfolds.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its release may have a comic or a dramatic effect.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496FD34-7E5B-582A-1CCE-B5949050DF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011" y="1413683"/>
            <a:ext cx="5692140" cy="402926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7">
            <a:extLst>
              <a:ext uri="{FF2B5EF4-FFF2-40B4-BE49-F238E27FC236}">
                <a16:creationId xmlns:a16="http://schemas.microsoft.com/office/drawing/2014/main" id="{085B1BBE-2ACA-4637-5C9D-AEAC4BD6E43F}"/>
              </a:ext>
            </a:extLst>
          </p:cNvPr>
          <p:cNvSpPr txBox="1">
            <a:spLocks/>
          </p:cNvSpPr>
          <p:nvPr/>
        </p:nvSpPr>
        <p:spPr>
          <a:xfrm>
            <a:off x="836612" y="552720"/>
            <a:ext cx="3932237" cy="8609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AU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TENSION</a:t>
            </a:r>
            <a:r>
              <a:rPr lang="en-AU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66888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Dramatic Meaning</a:t>
            </a:r>
            <a:b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5200" dirty="0">
              <a:solidFill>
                <a:srgbClr val="FFFFFF"/>
              </a:solidFill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AFC01BAF-3267-7D9A-884F-F3AA747FF1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meaning created through all of the elements combined. </a:t>
            </a:r>
          </a:p>
        </p:txBody>
      </p:sp>
    </p:spTree>
    <p:extLst>
      <p:ext uri="{BB962C8B-B14F-4D97-AF65-F5344CB8AC3E}">
        <p14:creationId xmlns:p14="http://schemas.microsoft.com/office/powerpoint/2010/main" val="3869190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Dramatic Meaning</a:t>
            </a:r>
            <a:b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5200" dirty="0">
              <a:solidFill>
                <a:srgbClr val="FFFFFF"/>
              </a:solidFill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AFC01BAF-3267-7D9A-884F-F3AA747FF1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meaning created through all of the ________ combined. </a:t>
            </a:r>
          </a:p>
        </p:txBody>
      </p:sp>
    </p:spTree>
    <p:extLst>
      <p:ext uri="{BB962C8B-B14F-4D97-AF65-F5344CB8AC3E}">
        <p14:creationId xmlns:p14="http://schemas.microsoft.com/office/powerpoint/2010/main" val="78001663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Dramatic Meaning</a:t>
            </a:r>
            <a:b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5200" dirty="0">
              <a:solidFill>
                <a:srgbClr val="FFFFFF"/>
              </a:solidFill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AFC01BAF-3267-7D9A-884F-F3AA747FF1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meaning created through all of the elements combined. </a:t>
            </a:r>
          </a:p>
        </p:txBody>
      </p:sp>
    </p:spTree>
    <p:extLst>
      <p:ext uri="{BB962C8B-B14F-4D97-AF65-F5344CB8AC3E}">
        <p14:creationId xmlns:p14="http://schemas.microsoft.com/office/powerpoint/2010/main" val="350402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3464"/>
            <a:ext cx="3932237" cy="3354398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is the frame directing the attention of the audience &amp; between performers. 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also the concentration and belief of the performer.</a:t>
            </a:r>
          </a:p>
        </p:txBody>
      </p:sp>
      <p:pic>
        <p:nvPicPr>
          <p:cNvPr id="2" name="Content Placeholder 1" descr="Opera Theatre of St. Louis Plans To Focus On Diversity In Training And  Hiring | STLPR">
            <a:extLst>
              <a:ext uri="{FF2B5EF4-FFF2-40B4-BE49-F238E27FC236}">
                <a16:creationId xmlns:a16="http://schemas.microsoft.com/office/drawing/2014/main" id="{B952DB9F-A553-2560-631C-0A9CA6BD50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394" y="1966118"/>
            <a:ext cx="5577235" cy="29257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73902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Dramatic Meaning</a:t>
            </a:r>
            <a:br>
              <a:rPr lang="en-A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5200" dirty="0">
              <a:solidFill>
                <a:srgbClr val="FFFFFF"/>
              </a:solidFill>
            </a:endParaRP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AFC01BAF-3267-7D9A-884F-F3AA747FF1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created through all of the elements combined?</a:t>
            </a:r>
          </a:p>
        </p:txBody>
      </p:sp>
    </p:spTree>
    <p:extLst>
      <p:ext uri="{BB962C8B-B14F-4D97-AF65-F5344CB8AC3E}">
        <p14:creationId xmlns:p14="http://schemas.microsoft.com/office/powerpoint/2010/main" val="3197994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023" y="2204118"/>
            <a:ext cx="9144000" cy="2448398"/>
          </a:xfrm>
        </p:spPr>
        <p:txBody>
          <a:bodyPr>
            <a:noAutofit/>
          </a:bodyPr>
          <a:lstStyle/>
          <a:p>
            <a:r>
              <a:rPr lang="en-AU" sz="15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 2 1…</a:t>
            </a:r>
            <a:endParaRPr lang="en-AU" sz="15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285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3464"/>
            <a:ext cx="4165157" cy="3354398"/>
          </a:xfrm>
        </p:spPr>
        <p:txBody>
          <a:bodyPr>
            <a:norm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is the frame directing the attention of the _______ &amp; between _________. 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also the concentration and belief of the performer.</a:t>
            </a:r>
          </a:p>
        </p:txBody>
      </p:sp>
      <p:pic>
        <p:nvPicPr>
          <p:cNvPr id="2" name="Content Placeholder 1" descr="Opera Theatre of St. Louis Plans To Focus On Diversity In Training And  Hiring | STLPR">
            <a:extLst>
              <a:ext uri="{FF2B5EF4-FFF2-40B4-BE49-F238E27FC236}">
                <a16:creationId xmlns:a16="http://schemas.microsoft.com/office/drawing/2014/main" id="{B952DB9F-A553-2560-631C-0A9CA6BD50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394" y="1966118"/>
            <a:ext cx="5577235" cy="292576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9FD02B4-2F9F-AFF1-A27E-C61BFC65BBDA}"/>
              </a:ext>
            </a:extLst>
          </p:cNvPr>
          <p:cNvSpPr txBox="1"/>
          <p:nvPr/>
        </p:nvSpPr>
        <p:spPr>
          <a:xfrm>
            <a:off x="3435054" y="2423736"/>
            <a:ext cx="144783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audience</a:t>
            </a:r>
            <a:endParaRPr lang="en-AU" sz="26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7EC477-A748-799E-B59D-E7DD525BD5C4}"/>
              </a:ext>
            </a:extLst>
          </p:cNvPr>
          <p:cNvSpPr txBox="1"/>
          <p:nvPr/>
        </p:nvSpPr>
        <p:spPr>
          <a:xfrm>
            <a:off x="2355427" y="2847872"/>
            <a:ext cx="169085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performers</a:t>
            </a:r>
            <a:endParaRPr lang="en-AU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699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3464"/>
            <a:ext cx="3932237" cy="3354398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is the frame directing the attention of the audience &amp; between performers. 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also the concentration and belief of the performer.</a:t>
            </a:r>
          </a:p>
        </p:txBody>
      </p:sp>
      <p:pic>
        <p:nvPicPr>
          <p:cNvPr id="2" name="Content Placeholder 1" descr="Opera Theatre of St. Louis Plans To Focus On Diversity In Training And  Hiring | STLPR">
            <a:extLst>
              <a:ext uri="{FF2B5EF4-FFF2-40B4-BE49-F238E27FC236}">
                <a16:creationId xmlns:a16="http://schemas.microsoft.com/office/drawing/2014/main" id="{B952DB9F-A553-2560-631C-0A9CA6BD50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394" y="1966118"/>
            <a:ext cx="5577235" cy="29257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1852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3464"/>
            <a:ext cx="3932237" cy="3354398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is the frame directing the attention of the audience &amp; between performers. 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also the concentration and ____ of the performer.</a:t>
            </a:r>
          </a:p>
        </p:txBody>
      </p:sp>
      <p:pic>
        <p:nvPicPr>
          <p:cNvPr id="2" name="Content Placeholder 1" descr="Opera Theatre of St. Louis Plans To Focus On Diversity In Training And  Hiring | STLPR">
            <a:extLst>
              <a:ext uri="{FF2B5EF4-FFF2-40B4-BE49-F238E27FC236}">
                <a16:creationId xmlns:a16="http://schemas.microsoft.com/office/drawing/2014/main" id="{B952DB9F-A553-2560-631C-0A9CA6BD50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394" y="1966118"/>
            <a:ext cx="5577235" cy="29257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14751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AU" sz="3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endParaRPr lang="en-AU" sz="5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3464"/>
            <a:ext cx="3932237" cy="3354398"/>
          </a:xfrm>
        </p:spPr>
        <p:txBody>
          <a:bodyPr>
            <a:noAutofit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is the frame directing the attention of the audience &amp; between performers. 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also the concentration and belief of the performer.</a:t>
            </a:r>
          </a:p>
        </p:txBody>
      </p:sp>
      <p:pic>
        <p:nvPicPr>
          <p:cNvPr id="2" name="Content Placeholder 1" descr="Opera Theatre of St. Louis Plans To Focus On Diversity In Training And  Hiring | STLPR">
            <a:extLst>
              <a:ext uri="{FF2B5EF4-FFF2-40B4-BE49-F238E27FC236}">
                <a16:creationId xmlns:a16="http://schemas.microsoft.com/office/drawing/2014/main" id="{B952DB9F-A553-2560-631C-0A9CA6BD50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394" y="1966118"/>
            <a:ext cx="5577235" cy="29257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5696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ourful patterns on the sky">
            <a:extLst>
              <a:ext uri="{FF2B5EF4-FFF2-40B4-BE49-F238E27FC236}">
                <a16:creationId xmlns:a16="http://schemas.microsoft.com/office/drawing/2014/main" id="{E6931E34-9E7E-5A67-9036-CFE7C498B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70000"/>
          </a:blip>
          <a:srcRect t="4701" r="-1" b="11024"/>
          <a:stretch/>
        </p:blipFill>
        <p:spPr>
          <a:xfrm>
            <a:off x="0" y="1386"/>
            <a:ext cx="12188932" cy="6856614"/>
          </a:xfrm>
          <a:prstGeom prst="rect">
            <a:avLst/>
          </a:prstGeom>
        </p:spPr>
      </p:pic>
      <p:sp>
        <p:nvSpPr>
          <p:cNvPr id="8" name="Title 7">
            <a:extLst>
              <a:ext uri="{FF2B5EF4-FFF2-40B4-BE49-F238E27FC236}">
                <a16:creationId xmlns:a16="http://schemas.microsoft.com/office/drawing/2014/main" id="{8D64B1AB-A209-ECDC-90F0-BF9593CE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87325"/>
            <a:ext cx="3932237" cy="1600200"/>
          </a:xfrm>
        </p:spPr>
        <p:txBody>
          <a:bodyPr>
            <a:norm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Element of Drama - </a:t>
            </a:r>
            <a:b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AU" sz="52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78588C-A4AC-ED17-EE44-170FFB4E2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1" y="1973464"/>
            <a:ext cx="3932237" cy="3354398"/>
          </a:xfrm>
        </p:spPr>
        <p:txBody>
          <a:bodyPr>
            <a:normAutofit lnSpcReduction="10000"/>
          </a:bodyPr>
          <a:lstStyle/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Element of Drama is the frame directing the attention of the audience &amp; between performers? </a:t>
            </a:r>
          </a:p>
          <a:p>
            <a:endParaRPr lang="en-A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also the concentration and belief of the performer.</a:t>
            </a:r>
          </a:p>
        </p:txBody>
      </p:sp>
      <p:pic>
        <p:nvPicPr>
          <p:cNvPr id="2" name="Content Placeholder 1" descr="Opera Theatre of St. Louis Plans To Focus On Diversity In Training And  Hiring | STLPR">
            <a:extLst>
              <a:ext uri="{FF2B5EF4-FFF2-40B4-BE49-F238E27FC236}">
                <a16:creationId xmlns:a16="http://schemas.microsoft.com/office/drawing/2014/main" id="{B952DB9F-A553-2560-631C-0A9CA6BD50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394" y="1966118"/>
            <a:ext cx="5577235" cy="292576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5E60930-D9D7-0E9A-20BF-113B8E681809}"/>
              </a:ext>
            </a:extLst>
          </p:cNvPr>
          <p:cNvSpPr txBox="1"/>
          <p:nvPr/>
        </p:nvSpPr>
        <p:spPr>
          <a:xfrm>
            <a:off x="1741679" y="1132698"/>
            <a:ext cx="1863306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1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endParaRPr lang="en-AU" sz="3100" b="1" dirty="0"/>
          </a:p>
        </p:txBody>
      </p:sp>
    </p:spTree>
    <p:extLst>
      <p:ext uri="{BB962C8B-B14F-4D97-AF65-F5344CB8AC3E}">
        <p14:creationId xmlns:p14="http://schemas.microsoft.com/office/powerpoint/2010/main" val="410219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BlockprintVTI">
  <a:themeElements>
    <a:clrScheme name="Custom 69">
      <a:dk1>
        <a:sysClr val="windowText" lastClr="000000"/>
      </a:dk1>
      <a:lt1>
        <a:sysClr val="window" lastClr="FFFFFF"/>
      </a:lt1>
      <a:dk2>
        <a:srgbClr val="44131A"/>
      </a:dk2>
      <a:lt2>
        <a:srgbClr val="F2ECEA"/>
      </a:lt2>
      <a:accent1>
        <a:srgbClr val="A62C52"/>
      </a:accent1>
      <a:accent2>
        <a:srgbClr val="A7928D"/>
      </a:accent2>
      <a:accent3>
        <a:srgbClr val="307C71"/>
      </a:accent3>
      <a:accent4>
        <a:srgbClr val="41575D"/>
      </a:accent4>
      <a:accent5>
        <a:srgbClr val="8FA3A3"/>
      </a:accent5>
      <a:accent6>
        <a:srgbClr val="CA8370"/>
      </a:accent6>
      <a:hlink>
        <a:srgbClr val="D13D6E"/>
      </a:hlink>
      <a:folHlink>
        <a:srgbClr val="6C9D92"/>
      </a:folHlink>
    </a:clrScheme>
    <a:fontScheme name="Custom 56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printVTI" id="{AA8C8908-6BA4-477C-AEA4-CB6C32A1FE3B}" vid="{36392749-7C1D-4938-93BB-440CD2A1B0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900</Words>
  <Application>Microsoft Office PowerPoint</Application>
  <PresentationFormat>Widescreen</PresentationFormat>
  <Paragraphs>111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AvenirNext LT Pro Medium</vt:lpstr>
      <vt:lpstr>Arial</vt:lpstr>
      <vt:lpstr>Avenir Next LT Pro</vt:lpstr>
      <vt:lpstr>Times New Roman</vt:lpstr>
      <vt:lpstr>BlockprintVTI</vt:lpstr>
      <vt:lpstr>DAILY REVIEW  The Elements of Drama  </vt:lpstr>
      <vt:lpstr>- Element of Drama -   FOCUS</vt:lpstr>
      <vt:lpstr>- Element of Drama - </vt:lpstr>
      <vt:lpstr>- Element of Drama -   FOCUS</vt:lpstr>
      <vt:lpstr>- Element of Drama -   FOCUS</vt:lpstr>
      <vt:lpstr>- Element of Drama -   FOCUS</vt:lpstr>
      <vt:lpstr>- Element of Drama -   FOCUS</vt:lpstr>
      <vt:lpstr>- Element of Drama -   FOCUS</vt:lpstr>
      <vt:lpstr>- Element of Drama -  </vt:lpstr>
      <vt:lpstr>- Element of Drama -   MOOD</vt:lpstr>
      <vt:lpstr>- Element of Drama – </vt:lpstr>
      <vt:lpstr>- Element of Drama -   MOOD</vt:lpstr>
      <vt:lpstr>- Element of Drama -   MOOD</vt:lpstr>
      <vt:lpstr>- Element of Drama -   MOOD</vt:lpstr>
      <vt:lpstr>- Element of Drama -  </vt:lpstr>
      <vt:lpstr>- Elements of Drama -  </vt:lpstr>
      <vt:lpstr>- Elements of Drama - </vt:lpstr>
      <vt:lpstr>- Elements of Drama -  </vt:lpstr>
      <vt:lpstr>- Elements of Drama –  SOUND</vt:lpstr>
      <vt:lpstr>- Elements of Drama -  </vt:lpstr>
      <vt:lpstr>- Elements of Drama -  </vt:lpstr>
      <vt:lpstr>- Element of Drama -  SPACE</vt:lpstr>
      <vt:lpstr>- Element of Drama -</vt:lpstr>
      <vt:lpstr>- Element of Drama -  SPACE</vt:lpstr>
      <vt:lpstr>- Element of Drama -  SPACE</vt:lpstr>
      <vt:lpstr>- Element of Drama -  SPACE</vt:lpstr>
      <vt:lpstr>- Element of Drama -  </vt:lpstr>
      <vt:lpstr>- Element of Drama -  TENSION</vt:lpstr>
      <vt:lpstr>- Element of Drama - </vt:lpstr>
      <vt:lpstr>- Element of Drama -  TENSION</vt:lpstr>
      <vt:lpstr>- Element of Drama -  TENSION</vt:lpstr>
      <vt:lpstr>- Element of Drama - </vt:lpstr>
      <vt:lpstr>- Element of Drama -  TENSION</vt:lpstr>
      <vt:lpstr>- Element of Drama -  TENSION</vt:lpstr>
      <vt:lpstr>- Element of Drama -  TENSION</vt:lpstr>
      <vt:lpstr>- Element of Drama – </vt:lpstr>
      <vt:lpstr>Dramatic Meaning </vt:lpstr>
      <vt:lpstr>Dramatic Meaning </vt:lpstr>
      <vt:lpstr>Dramatic Meaning </vt:lpstr>
      <vt:lpstr>Dramatic Meaning </vt:lpstr>
      <vt:lpstr>3 2 1…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Elements of Drama</dc:title>
  <dc:creator>Carly Johnson</dc:creator>
  <cp:lastModifiedBy>Carly Johnson</cp:lastModifiedBy>
  <cp:revision>3</cp:revision>
  <cp:lastPrinted>2023-05-18T22:38:58Z</cp:lastPrinted>
  <dcterms:created xsi:type="dcterms:W3CDTF">2022-08-29T18:12:28Z</dcterms:created>
  <dcterms:modified xsi:type="dcterms:W3CDTF">2023-05-26T00:15:27Z</dcterms:modified>
</cp:coreProperties>
</file>